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57" r:id="rId4"/>
    <p:sldId id="262" r:id="rId5"/>
    <p:sldId id="269" r:id="rId6"/>
    <p:sldId id="272" r:id="rId7"/>
    <p:sldId id="263" r:id="rId8"/>
    <p:sldId id="265" r:id="rId9"/>
    <p:sldId id="266" r:id="rId10"/>
    <p:sldId id="259" r:id="rId11"/>
    <p:sldId id="273" r:id="rId12"/>
    <p:sldId id="274" r:id="rId13"/>
    <p:sldId id="260" r:id="rId14"/>
    <p:sldId id="275" r:id="rId15"/>
    <p:sldId id="26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1C522-D983-FF28-6788-E62F0BE34DFA}" v="555" dt="2023-11-29T12:03:09.594"/>
    <p1510:client id="{40AC044E-02EE-9536-259A-B26F17378B4A}" v="621" dt="2023-12-01T23:17:44.243"/>
    <p1510:client id="{59E69BA8-FB72-7BE3-AB35-672F8383FF73}" v="45" dt="2023-12-04T20:04:05.064"/>
    <p1510:client id="{81B0999B-6060-A76F-A3F1-7C9D933A0DC5}" v="1374" dt="2023-12-08T10:58:49.702"/>
    <p1510:client id="{B9688AEC-36FA-9A7B-36F9-F552CE4DFF95}" v="131" dt="2023-12-05T08:59:01.646"/>
    <p1510:client id="{BCFF32B1-FBBE-81F7-463C-FFAF9E509007}" v="78" dt="2023-12-05T04:00:43.355"/>
    <p1510:client id="{C56EAE92-3713-32B6-761D-DF7674152462}" v="1409" dt="2023-12-06T06:35:31.912"/>
    <p1510:client id="{E78BA6A7-BE87-D8F7-E96B-18A579BF82AB}" v="24" dt="2023-11-29T03:06:39.868"/>
    <p1510:client id="{FB38D2BB-8CF0-0FF2-225E-27D336C40CB7}" v="540" dt="2023-12-01T06:23:36.706"/>
    <p1510:client id="{FF0A3F72-1626-497F-AD55-9D74BA356403}" v="507" dt="2023-11-28T23:22:10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17145 7911 16383 0 0,'4512'319'0'0'0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8017 13597 16383 0 0,'5'0'0'0'0,"7"0"0"0"0,8 0 0 0 0,-1-5 0 0 0,2-3 0 0 0,-2-4 0 0 0,0 0 0 0 0,-2-4 0 0 0,0 1 0 0 0,-1-2 0 0 0,0 2 0 0 0,-1-2 0 0 0,1 2 0 0 0,-2-2 0 0 0,3 2 0 0 0,-3-2 0 0 0,3 3 0 0 0,3-3 0 0 0,3-3 0 0 0,4 2 0 0 0,-4-1 0 0 0,1 2 0 0 0,-5-1 0 0 0,0 2 0 0 0,3-1 0 0 0,2 2 0 0 0,-3-1 0 0 0,0 2 0 0 0,-3-3 0 0 0,1 3 0 0 0,-3-3 0 0 0,0 3 0 0 0,-1-3 0 0 0,1 3 0 0 0,4 3 0 0 0,-2-2 0 0 0,-4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12726 17457 16383 0 0,'6'0'0'0'0,"1"6"0"0"0,0 6 0 0 0,3 2 0 0 0,1 3 0 0 0,3-1 0 0 0,0 3 0 0 0,3-3 0 0 0,-3 1 0 0 0,3-1 0 0 0,-2 1 0 0 0,2-3 0 0 0,3 3 0 0 0,4-2 0 0 0,-2 1 0 0 0,-1-1 0 0 0,3 1 0 0 0,2-1 0 0 0,2 1 0 0 0,1-1 0 0 0,2 1 0 0 0,0 4 0 0 0,1-2 0 0 0,-1-3 0 0 0,1 0 0 0 0,-1-2 0 0 0,0-3 0 0 0,1 1 0 0 0,-1 0 0 0 0,0-2 0 0 0,0 2 0 0 0,0-1 0 0 0,0-1 0 0 0,1-3 0 0 0,-1-2 0 0 0,0 3 0 0 0,0 1 0 0 0,0-2 0 0 0,0-1 0 0 0,0-1 0 0 0,0 3 0 0 0,0 1 0 0 0,6-1 0 0 0,1-2 0 0 0,0 4 0 0 0,-2 0 0 0 0,-1-1 0 0 0,4-3 0 0 0,1-1 0 0 0,-2-2 0 0 0,4 5 0 0 0,0 0 0 0 0,-2-1 0 0 0,2-1 0 0 0,1-1 0 0 0,-3-2 0 0 0,3-1 0 0 0,-1-1 0 0 0,3 5 0 0 0,5 2 0 0 0,-2 0 0 0 0,3-2 0 0 0,-3-2 0 0 0,1 0 0 0 0,-2-2 0 0 0,-4-1 0 0 0,2 0 0 0 0,-3 0 0 0 0,3 0 0 0 0,0-1 0 0 0,1 1 0 0 0,5 0 0 0 0,3 0 0 0 0,-1 0 0 0 0,0 0 0 0 0,2 0 0 0 0,2 0 0 0 0,-3 0 0 0 0,0 0 0 0 0,-5 0 0 0 0,1 0 0 0 0,2 0 0 0 0,-2 0 0 0 0,0 0 0 0 0,-2 0 0 0 0,1 0 0 0 0,-3 0 0 0 0,7 0 0 0 0,0 0 0 0 0,1 0 0 0 0,-3 0 0 0 0,-5 0 0 0 0,0-5 0 0 0,-2-2 0 0 0,2 0 0 0 0,-2 1 0 0 0,-3 3 0 0 0,-3 0 0 0 0,3-3 0 0 0,-1-2 0 0 0,4 1 0 0 0,-1 2 0 0 0,-2-4 0 0 0,3 0 0 0 0,-2 1 0 0 0,-1 3 0 0 0,-4 1 0 0 0,4-3 0 0 0,-1-1 0 0 0,-2 1 0 0 0,-1 1 0 0 0,-3-2 0 0 0,5-1 0 0 0,0 1 0 0 0,-1 2 0 0 0,-2-3 0 0 0,4 0 0 0 0,0-4 0 0 0,-1 1 0 0 0,-2 1 0 0 0,3-1 0 0 0,0 0 0 0 0,-1 3 0 0 0,-3-3 0 0 0,-1 1 0 0 0,-2-3 0 0 0,-1 1 0 0 0,0 2 0 0 0,-1-2 0 0 0,-1 2 0 0 0,1 2 0 0 0,-6-3 0 0 0,-1 1 0 0 0,1-3 0 0 0,0 1 0 0 0,2-3 0 0 0,2 2 0 0 0,-4-3 0 0 0,-2 3 0 0 0,2 2 0 0 0,-5-1 0 0 0,1 1 0 0 0,-4-2 0 0 0,1 1 0 0 0,-3-3 0 0 0,1 2 0 0 0,-2-2 0 0 0,2 1 0 0 0,-1-2 0 0 0,1 3 0 0 0,-2-3 0 0 0,3-3 0 0 0,-3-4 0 0 0,3-2 0 0 0,-3-3 0 0 0,3-2 0 0 0,-2 0 0 0 0,-4-1 0 0 0,-4 0 0 0 0,-2 0 0 0 0,-3 1 0 0 0,4 5 0 0 0,1 1 0 0 0,-1 1 0 0 0,-1-2 0 0 0,-2-1 0 0 0,-1-2 0 0 0,-1-1 0 0 0,-1 0 0 0 0,0-1 0 0 0,0-1 0 0 0,-1 1 0 0 0,1-1 0 0 0,0 1 0 0 0,0 0 0 0 0,0 0 0 0 0,0-1 0 0 0,0 1 0 0 0,0 0 0 0 0,0 0 0 0 0,0 0 0 0 0,0 0 0 0 0,0 0 0 0 0,0 0 0 0 0,0-1 0 0 0,0 7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17454 16404 16383 0 0,'-6'0'0'0'0,"-1"5"0"0"0,-5 2 0 0 0,0 6 0 0 0,-4-1 0 0 0,1 4 0 0 0,-2-1 0 0 0,2 2 0 0 0,-2-2 0 0 0,-4 2 0 0 0,-3-2 0 0 0,3 2 0 0 0,-1-2 0 0 0,3 2 0 0 0,0-3 0 0 0,4 3 0 0 0,-2-3 0 0 0,-3 3 0 0 0,-4 3 0 0 0,-2-2 0 0 0,3 2 0 0 0,0-4 0 0 0,-2 3 0 0 0,-1-4 0 0 0,3 2 0 0 0,1-2 0 0 0,4 1 0 0 0,-1-1 0 0 0,-2 1 0 0 0,-2-2 0 0 0,-4 3 0 0 0,-1-3 0 0 0,3 3 0 0 0,1-3 0 0 0,-1-2 0 0 0,4 0 0 0 0,0 0 0 0 0,-1 2 0 0 0,-3-1 0 0 0,3 3 0 0 0,6-2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17330 16404 16383 0 0,'0'5'0'0'0,"6"2"0"0"0,1 6 0 0 0,5-1 0 0 0,0 4 0 0 0,4-1 0 0 0,-1 2 0 0 0,-3 3 0 0 0,1-1 0 0 0,-1 1 0 0 0,3-2 0 0 0,-2 0 0 0 0,3-3 0 0 0,-1 2 0 0 0,1-2 0 0 0,-1 2 0 0 0,1 2 0 0 0,4-1 0 0 0,-1 2 0 0 0,0-3 0 0 0,-2 1 0 0 0,1-3 0 0 0,-2 2 0 0 0,1-2 0 0 0,3 1 0 0 0,3-1 0 0 0,-1 1 0 0 0,-1-2 0 0 0,-2 3 0 0 0,-1-3 0 0 0,4-2 0 0 0,-4 0 0 0 0,2 0 0 0 0,2-3 0 0 0,-3 2 0 0 0,1 0 0 0 0,-2 3 0 0 0,0-1 0 0 0,-3 2 0 0 0,2 0 0 0 0,2-4 0 0 0,-1-3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16960 10278 16383 0 0,'4873'-953'0'0'0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16880 12464 16383 0 0,'3786'-1922'0'0'0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17039 15317 16383 0 0,'4811'-3014'0'0'0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11857 7276 16383 0 0,'-4852'170'0'0'0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12152 9975 16383 0 0,'-5439'373'0'0'0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12627 13425 16383 0 0,'-4063'-1133'0'0'0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12056 16619 16383 0 0,'-4469'-629'0'0'0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8270 11668 16383 0 0,'0'5'0'0'0,"0"8"0"0"0,0 6 0 0 0,0 5 0 0 0,0 5 0 0 0,0 1 0 0 0,0 2 0 0 0,0 1 0 0 0,0-1 0 0 0,0 0 0 0 0,0 0 0 0 0,0 0 0 0 0,0-1 0 0 0,0 1 0 0 0,0-1 0 0 0,0 0 0 0 0,0 0 0 0 0,0 0 0 0 0,0 0 0 0 0,0 0 0 0 0,0 0 0 0 0,0 1 0 0 0,0-1 0 0 0,0 0 0 0 0,0 0 0 0 0,0 0 0 0 0,0 0 0 0 0,0 0 0 0 0,0 0 0 0 0,0 1 0 0 0,0-1 0 0 0,0 0 0 0 0,0 0 0 0 0,0 0 0 0 0,0 0 0 0 0,0 0 0 0 0,0 0 0 0 0,0 1 0 0 0,0-1 0 0 0,0 0 0 0 0,-5 0 0 0 0,-2 0 0 0 0,0 0 0 0 0,2 0 0 0 0,1 0 0 0 0,2 1 0 0 0,0-1 0 0 0,-4-5 0 0 0,-1-2 0 0 0,1 0 0 0 0,1 2 0 0 0,1 1 0 0 0,2 2 0 0 0,1 1 0 0 0,1 0 0 0 0,-6 1 0 0 0,0 1 0 0 0,-1-1 0 0 0,2 1 0 0 0,1-1 0 0 0,2 0 0 0 0,-4-5 0 0 0,-2-2 0 0 0,2 1 0 0 0,0 0 0 0 0,3 3 0 0 0,-5-5 0 0 0,0 0 0 0 0,1 1 0 0 0,2 2 0 0 0,1 1 0 0 0,-3 2 0 0 0,-1 1 0 0 0,-4-4 0 0 0,-6-7 0 0 0,1-12 0 0 0,3-12 0 0 0,-2-6 0 0 0,3-6 0 0 0,-3 0 0 0 0,2-2 0 0 0,-2-4 0 0 0,2-3 0 0 0,-3 3 0 0 0,3 0 0 0 0,-3 5 0 0 0,3-2 0 0 0,2-1 0 0 0,-1 3 0 0 0,2-2 0 0 0,-3 3 0 0 0,1 0 0 0 0,-3-4 0 0 0,2-2 0 0 0,-3 2 0 0 0,3-1 0 0 0,-3 4 0 0 0,2-1 0 0 0,-1 3 0 0 0,1-1 0 0 0,-2-3 0 0 0,3-3 0 0 0,-3 2 0 0 0,2 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FD479-1B43-4806-84E4-F992A1A9B101}" type="datetimeFigureOut"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BFE3-87DF-4E67-80BA-99B4C1EE1A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base model I decided to create was a small house. To make it suit the aesthetic, I gave it neon lights.</a:t>
            </a:r>
            <a:endParaRPr lang="en-US" dirty="0">
              <a:cs typeface="Calibri"/>
            </a:endParaRPr>
          </a:p>
          <a:p>
            <a:r>
              <a:rPr lang="en-US" dirty="0"/>
              <a:t>The second iteration of this model was to add a garage and other rooms to it. I also decided to add solar panel-like plains on the roofs and also gave them a luminescent material.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final stage of this model I thought to add a filler at the back of the house. Can be used as a storage facility or extra housing. It then seemed a bit too dark, so I added some neon beams around each of the parts of the house and also gave it a lit-up roof. Replacing the neon lights with the beams makes it look neater.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CBFE3-87DF-4E67-80BA-99B4C1EE1AC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microsoft.com/office/2007/relationships/media" Target="../media/media9.mp3"/><Relationship Id="rId18" Type="http://schemas.openxmlformats.org/officeDocument/2006/relationships/image" Target="../media/image43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audio" Target="../media/media8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6" Type="http://schemas.openxmlformats.org/officeDocument/2006/relationships/audio" Target="../media/media10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microsoft.com/office/2007/relationships/media" Target="../media/media8.mp3"/><Relationship Id="rId5" Type="http://schemas.microsoft.com/office/2007/relationships/media" Target="../media/media5.mp3"/><Relationship Id="rId15" Type="http://schemas.microsoft.com/office/2007/relationships/media" Target="../media/media10.mp3"/><Relationship Id="rId10" Type="http://schemas.openxmlformats.org/officeDocument/2006/relationships/audio" Target="../media/media7.mp3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audio" Target="../media/media9.mp3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8.xml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customXml" Target="../ink/ink6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11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kv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kv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A30C41F0-6313-A016-E392-6D325C13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48" y="242088"/>
            <a:ext cx="6459705" cy="65086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2454AD-2A35-7D1F-FB06-FE61C4F18542}"/>
              </a:ext>
            </a:extLst>
          </p:cNvPr>
          <p:cNvSpPr txBox="1">
            <a:spLocks/>
          </p:cNvSpPr>
          <p:nvPr/>
        </p:nvSpPr>
        <p:spPr>
          <a:xfrm>
            <a:off x="9833647" y="6471982"/>
            <a:ext cx="2542712" cy="3852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DEDEDE"/>
                </a:solidFill>
                <a:latin typeface="Times New Roman"/>
                <a:ea typeface="+mj-lt"/>
                <a:cs typeface="+mj-lt"/>
              </a:rPr>
              <a:t>CIS5014_T1_PORT1</a:t>
            </a:r>
            <a:endParaRPr lang="en-US" sz="2000">
              <a:solidFill>
                <a:srgbClr val="DEDEDE"/>
              </a:solidFill>
              <a:latin typeface="Times New Roman"/>
              <a:cs typeface="Calibri Ligh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161ABD-48DA-7392-A50B-063E0B837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59F2C-3D79-B36D-C500-4A6BE0ABED4B}"/>
              </a:ext>
            </a:extLst>
          </p:cNvPr>
          <p:cNvSpPr>
            <a:spLocks noGrp="1"/>
          </p:cNvSpPr>
          <p:nvPr/>
        </p:nvSpPr>
        <p:spPr>
          <a:xfrm>
            <a:off x="1415143" y="182993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Calibri Light"/>
              </a:rPr>
              <a:t>UNIVERSUM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CDC76BF-3FD2-BC19-FA61-431BD6693302}"/>
              </a:ext>
            </a:extLst>
          </p:cNvPr>
          <p:cNvSpPr>
            <a:spLocks noGrp="1"/>
          </p:cNvSpPr>
          <p:nvPr/>
        </p:nvSpPr>
        <p:spPr>
          <a:xfrm>
            <a:off x="3807244" y="4222799"/>
            <a:ext cx="4359798" cy="1019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Introduction to</a:t>
            </a:r>
          </a:p>
          <a:p>
            <a:r>
              <a:rPr lang="en-US" sz="2000" dirty="0">
                <a:latin typeface="Times New Roman"/>
                <a:cs typeface="Times New Roman"/>
              </a:rPr>
              <a:t>Level Design &amp; Game Asset Creation</a:t>
            </a:r>
            <a:endParaRPr lang="en-US" sz="2800" dirty="0">
              <a:cs typeface="Calibri" panose="020F0502020204030204"/>
            </a:endParaRPr>
          </a:p>
          <a:p>
            <a:endParaRPr lang="en-US" sz="1100" dirty="0">
              <a:cs typeface="Calibri"/>
            </a:endParaRPr>
          </a:p>
        </p:txBody>
      </p:sp>
      <p:pic>
        <p:nvPicPr>
          <p:cNvPr id="11" name="Picture 10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8DDF3D48-6514-3A6B-6B29-469EFE01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161" y="1701604"/>
            <a:ext cx="1489827" cy="150914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3D9E40A5-9031-4738-85B7-9F26B256FDA1}"/>
              </a:ext>
            </a:extLst>
          </p:cNvPr>
          <p:cNvSpPr>
            <a:spLocks noGrp="1"/>
          </p:cNvSpPr>
          <p:nvPr/>
        </p:nvSpPr>
        <p:spPr>
          <a:xfrm>
            <a:off x="0" y="6475604"/>
            <a:ext cx="2680772" cy="379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DEDEDE"/>
                </a:solidFill>
                <a:latin typeface="Times New Roman"/>
                <a:cs typeface="Calibri"/>
              </a:rPr>
              <a:t>Carl Good (st20229259)</a:t>
            </a:r>
            <a:endParaRPr lang="en-US" sz="2000">
              <a:solidFill>
                <a:srgbClr val="DEDEDE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Textures</a:t>
            </a:r>
            <a:r>
              <a:rPr lang="en-US" dirty="0">
                <a:latin typeface="Times New Roman"/>
                <a:cs typeface="Times New Roman"/>
              </a:rPr>
              <a:t> – Male Character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C16C12-047D-9CB5-7B64-681C49DA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78" y="1884575"/>
            <a:ext cx="3041785" cy="3081339"/>
          </a:xfrm>
        </p:spPr>
      </p:pic>
      <p:pic>
        <p:nvPicPr>
          <p:cNvPr id="5" name="Picture 4" descr="A cartoon of a robot&#10;&#10;Description automatically generated">
            <a:extLst>
              <a:ext uri="{FF2B5EF4-FFF2-40B4-BE49-F238E27FC236}">
                <a16:creationId xmlns:a16="http://schemas.microsoft.com/office/drawing/2014/main" id="{9A63DAC0-E792-B73F-038E-97B6F6C1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67" y="1884465"/>
            <a:ext cx="3052417" cy="4467171"/>
          </a:xfrm>
          <a:prstGeom prst="rect">
            <a:avLst/>
          </a:prstGeom>
        </p:spPr>
      </p:pic>
      <p:pic>
        <p:nvPicPr>
          <p:cNvPr id="7" name="Picture 6" descr="A cartoon of a person wearing a blue suit&#10;&#10;Description automatically generated">
            <a:extLst>
              <a:ext uri="{FF2B5EF4-FFF2-40B4-BE49-F238E27FC236}">
                <a16:creationId xmlns:a16="http://schemas.microsoft.com/office/drawing/2014/main" id="{5DB8B227-43B2-2405-26FA-2153B7CA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327" y="5260146"/>
            <a:ext cx="2057262" cy="1870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672679" y="580036"/>
                <a:ext cx="1137300" cy="1137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D8DDCB-4E01-B912-D4AD-FDC7F5355DF8}"/>
              </a:ext>
            </a:extLst>
          </p:cNvPr>
          <p:cNvSpPr txBox="1"/>
          <p:nvPr/>
        </p:nvSpPr>
        <p:spPr>
          <a:xfrm>
            <a:off x="1251044" y="5345373"/>
            <a:ext cx="8643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Calibri"/>
              </a:rPr>
              <a:t>wow.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AC0423-198E-463F-F475-B6E5EE069F4A}"/>
              </a:ext>
            </a:extLst>
          </p:cNvPr>
          <p:cNvSpPr/>
          <p:nvPr/>
        </p:nvSpPr>
        <p:spPr>
          <a:xfrm>
            <a:off x="8034799" y="-1258341"/>
            <a:ext cx="8681991" cy="8822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3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/>
                <a:cs typeface="Calibri Light"/>
              </a:rPr>
              <a:t>Textures</a:t>
            </a:r>
            <a:r>
              <a:rPr lang="en-US" dirty="0">
                <a:latin typeface="Times New Roman"/>
                <a:cs typeface="Times New Roman"/>
              </a:rPr>
              <a:t> – Female Character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72679" y="568663"/>
                <a:ext cx="1137300" cy="1137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D8DDCB-4E01-B912-D4AD-FDC7F5355DF8}"/>
              </a:ext>
            </a:extLst>
          </p:cNvPr>
          <p:cNvSpPr txBox="1"/>
          <p:nvPr/>
        </p:nvSpPr>
        <p:spPr>
          <a:xfrm>
            <a:off x="9150767" y="4949904"/>
            <a:ext cx="15395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Calibri"/>
              </a:rPr>
              <a:t>this looks familiar.</a:t>
            </a:r>
            <a:endParaRPr lang="en-US" dirty="0"/>
          </a:p>
        </p:txBody>
      </p:sp>
      <p:pic>
        <p:nvPicPr>
          <p:cNvPr id="10" name="Content Placeholder 3" descr="A cartoon of a person wearing a suit&#10;&#10;Description automatically generated">
            <a:extLst>
              <a:ext uri="{FF2B5EF4-FFF2-40B4-BE49-F238E27FC236}">
                <a16:creationId xmlns:a16="http://schemas.microsoft.com/office/drawing/2014/main" id="{995FC999-183A-442A-25BB-124D12C2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367" y="1429983"/>
            <a:ext cx="3466732" cy="5059676"/>
          </a:xfrm>
          <a:prstGeom prst="rect">
            <a:avLst/>
          </a:prstGeom>
        </p:spPr>
      </p:pic>
      <p:pic>
        <p:nvPicPr>
          <p:cNvPr id="13" name="Content Placeholder 12" descr="A collage of different shapes&#10;&#10;Description automatically generated">
            <a:extLst>
              <a:ext uri="{FF2B5EF4-FFF2-40B4-BE49-F238E27FC236}">
                <a16:creationId xmlns:a16="http://schemas.microsoft.com/office/drawing/2014/main" id="{BEB89A33-AF57-806F-1F4D-54A3F0D2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10509" y="1478243"/>
            <a:ext cx="3057246" cy="3040249"/>
          </a:xfrm>
        </p:spPr>
      </p:pic>
      <p:pic>
        <p:nvPicPr>
          <p:cNvPr id="16" name="Picture 15" descr="A cartoon of a person wearing a red and pink suit&#10;&#10;Description automatically generated">
            <a:extLst>
              <a:ext uri="{FF2B5EF4-FFF2-40B4-BE49-F238E27FC236}">
                <a16:creationId xmlns:a16="http://schemas.microsoft.com/office/drawing/2014/main" id="{123BF4B0-7396-170E-53A0-9D883AB36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136" y="4631802"/>
            <a:ext cx="3054310" cy="263902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3A1C3B0-58AE-96F0-C64C-3352ED3A7843}"/>
              </a:ext>
            </a:extLst>
          </p:cNvPr>
          <p:cNvSpPr/>
          <p:nvPr/>
        </p:nvSpPr>
        <p:spPr>
          <a:xfrm>
            <a:off x="-4288474" y="-1118780"/>
            <a:ext cx="8681991" cy="8822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/>
                <a:cs typeface="Calibri Light"/>
              </a:rPr>
              <a:t>Poly Count Total</a:t>
            </a:r>
            <a:endParaRPr lang="en-US" dirty="0">
              <a:cs typeface="Calibri Light" panose="020F03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72679" y="568663"/>
                <a:ext cx="1137300" cy="1137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4DEE57-E4AE-60B8-C13B-F457E36ED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15373"/>
              </p:ext>
            </p:extLst>
          </p:nvPr>
        </p:nvGraphicFramePr>
        <p:xfrm>
          <a:off x="2392680" y="1365313"/>
          <a:ext cx="749368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43">
                  <a:extLst>
                    <a:ext uri="{9D8B030D-6E8A-4147-A177-3AD203B41FA5}">
                      <a16:colId xmlns:a16="http://schemas.microsoft.com/office/drawing/2014/main" val="1972716314"/>
                    </a:ext>
                  </a:extLst>
                </a:gridCol>
                <a:gridCol w="3746843">
                  <a:extLst>
                    <a:ext uri="{9D8B030D-6E8A-4147-A177-3AD203B41FA5}">
                      <a16:colId xmlns:a16="http://schemas.microsoft.com/office/drawing/2014/main" val="1063161598"/>
                    </a:ext>
                  </a:extLst>
                </a:gridCol>
              </a:tblGrid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818181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Male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679735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Female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59627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Small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39632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Medium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20545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Big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6137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Moon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9535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Mars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4024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2,848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54744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83A1C3B0-58AE-96F0-C64C-3352ED3A7843}"/>
              </a:ext>
            </a:extLst>
          </p:cNvPr>
          <p:cNvSpPr/>
          <p:nvPr/>
        </p:nvSpPr>
        <p:spPr>
          <a:xfrm>
            <a:off x="1662946" y="4765374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DB9E-CF23-F507-DE6A-5DE6FA1F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Level Design</a:t>
            </a:r>
            <a:r>
              <a:rPr lang="en-US" dirty="0">
                <a:latin typeface="Times New Roman"/>
                <a:cs typeface="Times New Roman"/>
              </a:rPr>
              <a:t> – #1 Moon </a:t>
            </a:r>
          </a:p>
        </p:txBody>
      </p:sp>
      <p:pic>
        <p:nvPicPr>
          <p:cNvPr id="4" name="Content Placeholder 3" descr="A group of buildings with people walking around&#10;&#10;Description automatically generated">
            <a:extLst>
              <a:ext uri="{FF2B5EF4-FFF2-40B4-BE49-F238E27FC236}">
                <a16:creationId xmlns:a16="http://schemas.microsoft.com/office/drawing/2014/main" id="{0F21B351-53AC-E731-B2D2-E51D32E3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759" y="1951017"/>
            <a:ext cx="795126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FE774-C5D1-B275-8AE3-B14EB191B636}"/>
              </a:ext>
            </a:extLst>
          </p:cNvPr>
          <p:cNvSpPr txBox="1"/>
          <p:nvPr/>
        </p:nvSpPr>
        <p:spPr>
          <a:xfrm>
            <a:off x="773906" y="1904999"/>
            <a:ext cx="261937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Calibri"/>
              </a:rPr>
              <a:t>The first level will be based on the Moon and offer three platforms that the player must terraform and build structures on for his </a:t>
            </a:r>
            <a:r>
              <a:rPr lang="en-US" err="1">
                <a:latin typeface="Times New Roman"/>
                <a:cs typeface="Calibri"/>
              </a:rPr>
              <a:t>civilisation</a:t>
            </a:r>
            <a:r>
              <a:rPr lang="en-US" dirty="0">
                <a:latin typeface="Times New Roman"/>
                <a:cs typeface="Calibri"/>
              </a:rPr>
              <a:t>.</a:t>
            </a:r>
          </a:p>
          <a:p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The astronauts can jump from platform to platform by </a:t>
            </a:r>
            <a:r>
              <a:rPr lang="en-US" err="1">
                <a:latin typeface="Times New Roman"/>
                <a:cs typeface="Calibri"/>
              </a:rPr>
              <a:t>utilising</a:t>
            </a:r>
            <a:r>
              <a:rPr lang="en-US" dirty="0">
                <a:latin typeface="Times New Roman"/>
                <a:cs typeface="Calibri"/>
              </a:rPr>
              <a:t> their jet boosters on their backs. The higher floors are only available once a lower one has been successfully terraformed</a:t>
            </a:r>
            <a:endParaRPr lang="en-US" i="1">
              <a:latin typeface="Times New Roman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C67F7-221A-23E6-819A-63BA220DA831}"/>
              </a:ext>
            </a:extLst>
          </p:cNvPr>
          <p:cNvSpPr/>
          <p:nvPr/>
        </p:nvSpPr>
        <p:spPr>
          <a:xfrm>
            <a:off x="8663822" y="-7105158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5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DB9E-CF23-F507-DE6A-5DE6FA1F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Level Design</a:t>
            </a:r>
            <a:r>
              <a:rPr lang="en-US" dirty="0">
                <a:latin typeface="Times New Roman"/>
                <a:cs typeface="Times New Roman"/>
              </a:rPr>
              <a:t> – #2 Mars</a:t>
            </a:r>
          </a:p>
        </p:txBody>
      </p:sp>
      <p:pic>
        <p:nvPicPr>
          <p:cNvPr id="4" name="Content Placeholder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25962CE-7E9C-205F-8B17-5C5CAA491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878" y="1917432"/>
            <a:ext cx="804171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DE27A-AFA9-E8A9-C75F-C50171373819}"/>
              </a:ext>
            </a:extLst>
          </p:cNvPr>
          <p:cNvSpPr txBox="1"/>
          <p:nvPr/>
        </p:nvSpPr>
        <p:spPr>
          <a:xfrm>
            <a:off x="773906" y="1976437"/>
            <a:ext cx="261937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Calibri"/>
              </a:rPr>
              <a:t>This second level was based on Mars and offers four platforms to terraform. This design is slightly more complex to complete as it offers an extra floor. </a:t>
            </a:r>
            <a:endParaRPr lang="en-US"/>
          </a:p>
          <a:p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It also offers more space, meaning the player will have to expend more resources and take more time to complete it.</a:t>
            </a:r>
            <a:endParaRPr lang="en-US" dirty="0"/>
          </a:p>
          <a:p>
            <a:endParaRPr lang="en-US" dirty="0">
              <a:latin typeface="Times New Roman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EB427-60FA-43E8-C1A6-1E64D33CC8C6}"/>
              </a:ext>
            </a:extLst>
          </p:cNvPr>
          <p:cNvSpPr/>
          <p:nvPr/>
        </p:nvSpPr>
        <p:spPr>
          <a:xfrm>
            <a:off x="8663822" y="-7105158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0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A36-34A1-A4D4-F095-725A1A0B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Audio</a:t>
            </a:r>
            <a:r>
              <a:rPr lang="en-US" dirty="0">
                <a:latin typeface="Times New Roman"/>
                <a:cs typeface="Times New Roman"/>
              </a:rPr>
              <a:t> – Creation</a:t>
            </a:r>
          </a:p>
        </p:txBody>
      </p:sp>
      <p:pic>
        <p:nvPicPr>
          <p:cNvPr id="5" name="universmpickup">
            <a:hlinkClick r:id="" action="ppaction://media"/>
            <a:extLst>
              <a:ext uri="{FF2B5EF4-FFF2-40B4-BE49-F238E27FC236}">
                <a16:creationId xmlns:a16="http://schemas.microsoft.com/office/drawing/2014/main" id="{CF193878-98C4-DA2D-B457-60E3D563E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5339" y="4980623"/>
            <a:ext cx="730250" cy="730250"/>
          </a:xfrm>
          <a:prstGeom prst="rect">
            <a:avLst/>
          </a:prstGeom>
        </p:spPr>
      </p:pic>
      <p:pic>
        <p:nvPicPr>
          <p:cNvPr id="3" name="universumshooting">
            <a:hlinkClick r:id="" action="ppaction://media"/>
            <a:extLst>
              <a:ext uri="{FF2B5EF4-FFF2-40B4-BE49-F238E27FC236}">
                <a16:creationId xmlns:a16="http://schemas.microsoft.com/office/drawing/2014/main" id="{B689C4A9-E876-E166-C9C5-756EA97B4E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9384" y="3451331"/>
            <a:ext cx="730250" cy="7302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F594B9-19AE-32F2-D740-97A070AD011A}"/>
              </a:ext>
            </a:extLst>
          </p:cNvPr>
          <p:cNvSpPr/>
          <p:nvPr/>
        </p:nvSpPr>
        <p:spPr>
          <a:xfrm>
            <a:off x="8806697" y="5122560"/>
            <a:ext cx="8681991" cy="882276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jetbooster">
            <a:hlinkClick r:id="" action="ppaction://media"/>
            <a:extLst>
              <a:ext uri="{FF2B5EF4-FFF2-40B4-BE49-F238E27FC236}">
                <a16:creationId xmlns:a16="http://schemas.microsoft.com/office/drawing/2014/main" id="{257FAFFB-FDF1-6A68-9285-1AC828A5DBD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1908968"/>
            <a:ext cx="730250" cy="730250"/>
          </a:xfrm>
          <a:prstGeom prst="rect">
            <a:avLst/>
          </a:prstGeom>
        </p:spPr>
      </p:pic>
      <p:pic>
        <p:nvPicPr>
          <p:cNvPr id="9" name="foot landing">
            <a:hlinkClick r:id="" action="ppaction://media"/>
            <a:extLst>
              <a:ext uri="{FF2B5EF4-FFF2-40B4-BE49-F238E27FC236}">
                <a16:creationId xmlns:a16="http://schemas.microsoft.com/office/drawing/2014/main" id="{2D2838F8-A7CF-AD0E-368A-B9D2FDD739F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3409155"/>
            <a:ext cx="730250" cy="730250"/>
          </a:xfrm>
          <a:prstGeom prst="rect">
            <a:avLst/>
          </a:prstGeom>
        </p:spPr>
      </p:pic>
      <p:pic>
        <p:nvPicPr>
          <p:cNvPr id="12" name="deathsound">
            <a:hlinkClick r:id="" action="ppaction://media"/>
            <a:extLst>
              <a:ext uri="{FF2B5EF4-FFF2-40B4-BE49-F238E27FC236}">
                <a16:creationId xmlns:a16="http://schemas.microsoft.com/office/drawing/2014/main" id="{891085C4-237E-1507-27F5-1FBAF4B5A8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4956968"/>
            <a:ext cx="730250" cy="730250"/>
          </a:xfrm>
          <a:prstGeom prst="rect">
            <a:avLst/>
          </a:prstGeom>
        </p:spPr>
      </p:pic>
      <p:pic>
        <p:nvPicPr>
          <p:cNvPr id="13" name="building">
            <a:hlinkClick r:id="" action="ppaction://media"/>
            <a:extLst>
              <a:ext uri="{FF2B5EF4-FFF2-40B4-BE49-F238E27FC236}">
                <a16:creationId xmlns:a16="http://schemas.microsoft.com/office/drawing/2014/main" id="{05F59901-C96C-760E-471E-70F27B31AB9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064375" y="1861343"/>
            <a:ext cx="730250" cy="730250"/>
          </a:xfrm>
          <a:prstGeom prst="rect">
            <a:avLst/>
          </a:prstGeom>
        </p:spPr>
      </p:pic>
      <p:pic>
        <p:nvPicPr>
          <p:cNvPr id="17" name="titlemusic">
            <a:hlinkClick r:id="" action="ppaction://media"/>
            <a:extLst>
              <a:ext uri="{FF2B5EF4-FFF2-40B4-BE49-F238E27FC236}">
                <a16:creationId xmlns:a16="http://schemas.microsoft.com/office/drawing/2014/main" id="{A6E61EDC-C806-F936-C34D-007CF62A7E6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3531" y="2004218"/>
            <a:ext cx="730250" cy="730250"/>
          </a:xfrm>
          <a:prstGeom prst="rect">
            <a:avLst/>
          </a:prstGeom>
        </p:spPr>
      </p:pic>
      <p:pic>
        <p:nvPicPr>
          <p:cNvPr id="18" name="digsound">
            <a:hlinkClick r:id="" action="ppaction://media"/>
            <a:extLst>
              <a:ext uri="{FF2B5EF4-FFF2-40B4-BE49-F238E27FC236}">
                <a16:creationId xmlns:a16="http://schemas.microsoft.com/office/drawing/2014/main" id="{03BF6957-2A1E-AC95-871E-657FE86D4BD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064375" y="3361531"/>
            <a:ext cx="730250" cy="73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1155B7-002E-7AAA-EC93-0FB01FF8A510}"/>
              </a:ext>
            </a:extLst>
          </p:cNvPr>
          <p:cNvSpPr txBox="1"/>
          <p:nvPr/>
        </p:nvSpPr>
        <p:spPr>
          <a:xfrm>
            <a:off x="851184" y="1776278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Titlescreen</a:t>
            </a:r>
            <a:r>
              <a:rPr lang="en-US" dirty="0">
                <a:latin typeface="Times New Roman"/>
                <a:cs typeface="Times New Roman"/>
              </a:rPr>
              <a:t> 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C0591-E8A7-ECB2-401E-CDCB1E8CE793}"/>
              </a:ext>
            </a:extLst>
          </p:cNvPr>
          <p:cNvSpPr txBox="1"/>
          <p:nvPr/>
        </p:nvSpPr>
        <p:spPr>
          <a:xfrm>
            <a:off x="803559" y="3228840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Weapon shooting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9E7C5-2194-B697-A9E1-217F75012AB6}"/>
              </a:ext>
            </a:extLst>
          </p:cNvPr>
          <p:cNvSpPr txBox="1"/>
          <p:nvPr/>
        </p:nvSpPr>
        <p:spPr>
          <a:xfrm>
            <a:off x="684496" y="4800466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Coin pick-up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0F9B2A-8897-C7BA-E4A9-6760C5317D73}"/>
              </a:ext>
            </a:extLst>
          </p:cNvPr>
          <p:cNvSpPr txBox="1"/>
          <p:nvPr/>
        </p:nvSpPr>
        <p:spPr>
          <a:xfrm>
            <a:off x="4649278" y="169293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Jetbooster</a:t>
            </a:r>
            <a:r>
              <a:rPr lang="en-US" dirty="0">
                <a:latin typeface="Times New Roman"/>
                <a:cs typeface="Times New Roman"/>
              </a:rPr>
              <a:t> rocket</a:t>
            </a:r>
            <a:endParaRPr lang="en-US" dirty="0" err="1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88E33C-600E-DF5B-5EDD-4EE130C3AA4E}"/>
              </a:ext>
            </a:extLst>
          </p:cNvPr>
          <p:cNvSpPr txBox="1"/>
          <p:nvPr/>
        </p:nvSpPr>
        <p:spPr>
          <a:xfrm>
            <a:off x="7780621" y="159768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Building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89EA02-D2A6-BB74-E01E-A7BEF30735DC}"/>
              </a:ext>
            </a:extLst>
          </p:cNvPr>
          <p:cNvSpPr txBox="1"/>
          <p:nvPr/>
        </p:nvSpPr>
        <p:spPr>
          <a:xfrm>
            <a:off x="4554028" y="474093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Character death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688B4F-BD92-9AEA-FE92-49FF9CA8FBA3}"/>
              </a:ext>
            </a:extLst>
          </p:cNvPr>
          <p:cNvSpPr txBox="1"/>
          <p:nvPr/>
        </p:nvSpPr>
        <p:spPr>
          <a:xfrm>
            <a:off x="7863966" y="3145496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Terraforming/ digging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9268F-483B-9183-1E42-7A0C2AEE329B}"/>
              </a:ext>
            </a:extLst>
          </p:cNvPr>
          <p:cNvSpPr txBox="1"/>
          <p:nvPr/>
        </p:nvSpPr>
        <p:spPr>
          <a:xfrm>
            <a:off x="4720715" y="3085965"/>
            <a:ext cx="25836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Foot landing (after rockets)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CF986-E2E9-574B-90F7-9BF4F20F3978}"/>
              </a:ext>
            </a:extLst>
          </p:cNvPr>
          <p:cNvSpPr txBox="1"/>
          <p:nvPr/>
        </p:nvSpPr>
        <p:spPr>
          <a:xfrm>
            <a:off x="7334250" y="5012531"/>
            <a:ext cx="31313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I decided to go for an 8-bit style for my sound effects as I believe it would suit the aesthetic of my game.</a:t>
            </a:r>
          </a:p>
        </p:txBody>
      </p:sp>
    </p:spTree>
    <p:extLst>
      <p:ext uri="{BB962C8B-B14F-4D97-AF65-F5344CB8AC3E}">
        <p14:creationId xmlns:p14="http://schemas.microsoft.com/office/powerpoint/2010/main" val="137580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0F594B9-19AE-32F2-D740-97A070AD011A}"/>
              </a:ext>
            </a:extLst>
          </p:cNvPr>
          <p:cNvSpPr/>
          <p:nvPr/>
        </p:nvSpPr>
        <p:spPr>
          <a:xfrm>
            <a:off x="-6720850" y="-3963930"/>
            <a:ext cx="24209538" cy="179092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721C34-9387-C8AD-974C-7B3650C1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6744" y="276614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/>
                <a:cs typeface="Calibri Light"/>
              </a:rPr>
              <a:t>Thank you</a:t>
            </a:r>
            <a:br>
              <a:rPr lang="en-US" b="1" dirty="0">
                <a:solidFill>
                  <a:schemeClr val="bg1"/>
                </a:solidFill>
                <a:latin typeface="Times New Roman"/>
                <a:cs typeface="Calibri Light"/>
              </a:rPr>
            </a:b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reveles</a:t>
            </a:r>
            <a:r>
              <a:rPr lang="en-US" sz="3200" b="1" i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stellas</a:t>
            </a:r>
            <a:r>
              <a:rPr lang="en-US" sz="3200" b="1" i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ante </a:t>
            </a: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evanescet</a:t>
            </a:r>
            <a:endParaRPr lang="en-US" sz="3200" b="1" i="1" dirty="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</p:txBody>
      </p:sp>
      <p:pic>
        <p:nvPicPr>
          <p:cNvPr id="11" name="Picture 10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E78C84A6-0D4B-C167-037B-0FFE8EDD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01" y="587145"/>
            <a:ext cx="5827102" cy="58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9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173" y="365125"/>
            <a:ext cx="7858627" cy="1325563"/>
          </a:xfrm>
        </p:spPr>
        <p:txBody>
          <a:bodyPr/>
          <a:lstStyle/>
          <a:p>
            <a:r>
              <a:rPr lang="en-US" i="1" dirty="0">
                <a:latin typeface="Times New Roman"/>
                <a:cs typeface="Calibri Light"/>
              </a:rPr>
              <a:t>Populous II</a:t>
            </a:r>
            <a:r>
              <a:rPr lang="en-US" dirty="0">
                <a:latin typeface="Times New Roman"/>
                <a:cs typeface="Calibri Light"/>
              </a:rPr>
              <a:t> – Remade for the Future!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2597B-43A7-5FAA-8886-4E8049FC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73" y="1825625"/>
            <a:ext cx="785862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Taking inspiration from </a:t>
            </a:r>
            <a:r>
              <a:rPr lang="en-US" i="1" dirty="0">
                <a:latin typeface="Times New Roman"/>
                <a:cs typeface="Calibri" panose="020F0502020204030204"/>
              </a:rPr>
              <a:t>Populous II</a:t>
            </a:r>
            <a:r>
              <a:rPr lang="en-US" dirty="0">
                <a:latin typeface="Times New Roman"/>
                <a:cs typeface="Calibri" panose="020F0502020204030204"/>
              </a:rPr>
              <a:t>, my 3D Models and designed levels will introduce its own twist to the classic simulation-strategy game.</a:t>
            </a:r>
            <a:endParaRPr lang="en-US"/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And to do so, I have opted for a more futuristic turn to PII; each character, environmental entity and structure will look as if it had come from space. 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The idea of this game is to migrate onto a new planet and create </a:t>
            </a:r>
            <a:r>
              <a:rPr lang="en-US" dirty="0" err="1">
                <a:latin typeface="Times New Roman"/>
                <a:cs typeface="Calibri" panose="020F0502020204030204"/>
              </a:rPr>
              <a:t>neverbeforeseen</a:t>
            </a:r>
            <a:r>
              <a:rPr lang="en-US" dirty="0">
                <a:latin typeface="Times New Roman"/>
                <a:cs typeface="Calibri" panose="020F0502020204030204"/>
              </a:rPr>
              <a:t> structures and landscapes.</a:t>
            </a:r>
          </a:p>
        </p:txBody>
      </p:sp>
      <p:pic>
        <p:nvPicPr>
          <p:cNvPr id="9" name="Picture 8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C080AD42-E174-578D-64CE-9B12DF19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1236" y="111717"/>
            <a:ext cx="6459705" cy="65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5A1B3-61D2-866C-875A-6652D7E8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i="1" dirty="0">
                <a:latin typeface="Times New Roman"/>
                <a:cs typeface="Calibri Light"/>
              </a:rPr>
              <a:t>Blender v. 3DsMax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ACC8-BFF9-C9A0-11B1-C8E021511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3258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As the industry standard, </a:t>
            </a:r>
            <a:r>
              <a:rPr lang="en-US" b="1" dirty="0">
                <a:latin typeface="Times New Roman"/>
                <a:cs typeface="Calibri" panose="020F0502020204030204"/>
              </a:rPr>
              <a:t>3DsMax</a:t>
            </a:r>
            <a:r>
              <a:rPr lang="en-US" dirty="0">
                <a:latin typeface="Times New Roman"/>
                <a:cs typeface="Calibri" panose="020F0502020204030204"/>
              </a:rPr>
              <a:t> is the popular choice when modelling for this assignment. However, it is software that I am briefly unfamiliar with. Luckily, I have experience using </a:t>
            </a:r>
            <a:r>
              <a:rPr lang="en-US" b="1" dirty="0">
                <a:latin typeface="Times New Roman"/>
                <a:cs typeface="Calibri" panose="020F0502020204030204"/>
              </a:rPr>
              <a:t>Blender</a:t>
            </a:r>
            <a:r>
              <a:rPr lang="en-US" dirty="0">
                <a:latin typeface="Times New Roman"/>
                <a:cs typeface="Calibri" panose="020F0502020204030204"/>
              </a:rPr>
              <a:t> – an alternative 3D modelling and utility software.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een triangle shaped object&#10;&#10;Description automatically generated">
            <a:extLst>
              <a:ext uri="{FF2B5EF4-FFF2-40B4-BE49-F238E27FC236}">
                <a16:creationId xmlns:a16="http://schemas.microsoft.com/office/drawing/2014/main" id="{926C9A3F-2D57-C963-F880-397180E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2" r="2" b="1980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 orange and blue hand with a blue circle&#10;&#10;Description automatically generated">
            <a:extLst>
              <a:ext uri="{FF2B5EF4-FFF2-40B4-BE49-F238E27FC236}">
                <a16:creationId xmlns:a16="http://schemas.microsoft.com/office/drawing/2014/main" id="{AC55FDBD-2F8C-1CE1-5F4C-53A2A002F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" r="-5" b="-5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0E1437-9776-3375-FA8D-5F4125656274}"/>
              </a:ext>
            </a:extLst>
          </p:cNvPr>
          <p:cNvSpPr/>
          <p:nvPr/>
        </p:nvSpPr>
        <p:spPr>
          <a:xfrm>
            <a:off x="10429165" y="1353403"/>
            <a:ext cx="932595" cy="94396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D60B968E-D19F-7249-1EC6-2AE99FC7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6710705" y="4561"/>
            <a:ext cx="6459705" cy="65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2" y="390955"/>
            <a:ext cx="7409232" cy="1351313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Calibri Light"/>
              </a:rPr>
              <a:t> Male Character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white figure with a ball on it&#10;&#10;Description automatically generated">
            <a:extLst>
              <a:ext uri="{FF2B5EF4-FFF2-40B4-BE49-F238E27FC236}">
                <a16:creationId xmlns:a16="http://schemas.microsoft.com/office/drawing/2014/main" id="{8424F027-20A2-3E63-98CF-F9D2E27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54" y="1796221"/>
            <a:ext cx="2743200" cy="3377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C855C2-CD94-3C8F-81DB-4A04DC66DB8C}"/>
              </a:ext>
            </a:extLst>
          </p:cNvPr>
          <p:cNvSpPr txBox="1"/>
          <p:nvPr/>
        </p:nvSpPr>
        <p:spPr>
          <a:xfrm>
            <a:off x="6216357" y="5251263"/>
            <a:ext cx="26749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Calibri"/>
              </a:rPr>
              <a:t>Duplicate limbs (arms &amp; legs) were made then pasted + mirrored + connected to torso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27553-61DB-AA32-27A1-899A3FBA0238}"/>
              </a:ext>
            </a:extLst>
          </p:cNvPr>
          <p:cNvSpPr txBox="1"/>
          <p:nvPr/>
        </p:nvSpPr>
        <p:spPr>
          <a:xfrm>
            <a:off x="288254" y="1660823"/>
            <a:ext cx="427644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Calibri"/>
              </a:rPr>
              <a:t>I decided to create a space-man as I believed it would be a crucial character for my game. Who else to explore the cosmos than them? </a:t>
            </a:r>
            <a:endParaRPr lang="en-US" sz="2400">
              <a:cs typeface="Calibri"/>
            </a:endParaRPr>
          </a:p>
          <a:p>
            <a:pPr algn="ctr"/>
            <a:endParaRPr lang="en-US" sz="2800" dirty="0">
              <a:latin typeface="Times New Roman"/>
              <a:cs typeface="Calibri"/>
            </a:endParaRPr>
          </a:p>
          <a:p>
            <a:pPr algn="ctr"/>
            <a:r>
              <a:rPr lang="en-US" sz="2800" dirty="0">
                <a:latin typeface="Times New Roman"/>
                <a:cs typeface="Calibri"/>
              </a:rPr>
              <a:t>I was inspired by Commando from the </a:t>
            </a:r>
            <a:r>
              <a:rPr lang="en-US" sz="2800" i="1" dirty="0">
                <a:latin typeface="Times New Roman"/>
                <a:cs typeface="Calibri"/>
              </a:rPr>
              <a:t>Risk of Rain</a:t>
            </a:r>
            <a:r>
              <a:rPr lang="en-US" sz="2800" dirty="0">
                <a:latin typeface="Times New Roman"/>
                <a:cs typeface="Calibri"/>
              </a:rPr>
              <a:t> franchise and have always enjoyed low-poly models of characters.</a:t>
            </a:r>
          </a:p>
          <a:p>
            <a:pPr algn="ctr"/>
            <a:endParaRPr lang="en-US" sz="2800" dirty="0">
              <a:latin typeface="Times New Roman"/>
              <a:cs typeface="Calibri"/>
            </a:endParaRPr>
          </a:p>
        </p:txBody>
      </p:sp>
      <p:pic>
        <p:nvPicPr>
          <p:cNvPr id="11" name="Content Placeholder 3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CF0EEDD3-2A49-727C-AD51-2440333C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17" y="3809759"/>
            <a:ext cx="973743" cy="1067567"/>
          </a:xfrm>
          <a:prstGeom prst="rect">
            <a:avLst/>
          </a:prstGeom>
        </p:spPr>
      </p:pic>
      <p:pic>
        <p:nvPicPr>
          <p:cNvPr id="18" name="Picture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DDE90C8-CA43-A1D2-2009-76D31C90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50" y="2818407"/>
            <a:ext cx="969859" cy="939845"/>
          </a:xfrm>
          <a:prstGeom prst="rect">
            <a:avLst/>
          </a:prstGeom>
        </p:spPr>
      </p:pic>
      <p:pic>
        <p:nvPicPr>
          <p:cNvPr id="24" name="Picture 23" descr="A low poly sculpture of a long leg&#10;&#10;Description automatically generated">
            <a:extLst>
              <a:ext uri="{FF2B5EF4-FFF2-40B4-BE49-F238E27FC236}">
                <a16:creationId xmlns:a16="http://schemas.microsoft.com/office/drawing/2014/main" id="{FD630F11-6625-D941-6810-86B295CEB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51" y="4947232"/>
            <a:ext cx="969593" cy="1074039"/>
          </a:xfrm>
          <a:prstGeom prst="rect">
            <a:avLst/>
          </a:prstGeom>
        </p:spPr>
      </p:pic>
      <p:pic>
        <p:nvPicPr>
          <p:cNvPr id="26" name="Picture 25" descr="A white sphere on a grey box&#10;&#10;Description automatically generated">
            <a:extLst>
              <a:ext uri="{FF2B5EF4-FFF2-40B4-BE49-F238E27FC236}">
                <a16:creationId xmlns:a16="http://schemas.microsoft.com/office/drawing/2014/main" id="{526DB57D-3ABD-175E-A7C2-486CF2B2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157" y="1792311"/>
            <a:ext cx="974913" cy="94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F057C1-BF70-281D-8D8C-A15F7503A152}"/>
                  </a:ext>
                </a:extLst>
              </p14:cNvPr>
              <p14:cNvContentPartPr/>
              <p14:nvPr/>
            </p14:nvContentPartPr>
            <p14:xfrm>
              <a:off x="5592305" y="2298915"/>
              <a:ext cx="1624363" cy="11493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F057C1-BF70-281D-8D8C-A15F7503A1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74309" y="2280956"/>
                <a:ext cx="1659996" cy="15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0E043A-CE96-579E-67C3-B3500C47A9C6}"/>
                  </a:ext>
                </a:extLst>
              </p14:cNvPr>
              <p14:cNvContentPartPr/>
              <p14:nvPr/>
            </p14:nvContentPartPr>
            <p14:xfrm>
              <a:off x="5501898" y="2989244"/>
              <a:ext cx="1754489" cy="34289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0E043A-CE96-579E-67C3-B3500C47A9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4263" y="2971254"/>
                <a:ext cx="1790119" cy="378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7312E9-FE50-BF43-561B-4E988CA9008C}"/>
                  </a:ext>
                </a:extLst>
              </p14:cNvPr>
              <p14:cNvContentPartPr/>
              <p14:nvPr/>
            </p14:nvContentPartPr>
            <p14:xfrm>
              <a:off x="5463152" y="3582946"/>
              <a:ext cx="1362973" cy="69200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7312E9-FE50-BF43-561B-4E988CA900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5157" y="3565313"/>
                <a:ext cx="1398604" cy="72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35C7CB-0EF9-904A-2B14-BCA1E9B7E681}"/>
                  </a:ext>
                </a:extLst>
              </p14:cNvPr>
              <p14:cNvContentPartPr/>
              <p14:nvPr/>
            </p14:nvContentPartPr>
            <p14:xfrm>
              <a:off x="5540644" y="4442666"/>
              <a:ext cx="1731910" cy="1085061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35C7CB-0EF9-904A-2B14-BCA1E9B7E6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22648" y="4425032"/>
                <a:ext cx="1767542" cy="112069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694DA27-93B3-994E-454A-EB2E159D32F8}"/>
              </a:ext>
            </a:extLst>
          </p:cNvPr>
          <p:cNvSpPr/>
          <p:nvPr/>
        </p:nvSpPr>
        <p:spPr>
          <a:xfrm>
            <a:off x="9186377" y="-1076371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539" y="365125"/>
            <a:ext cx="6523630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Calibri Light"/>
              </a:rPr>
              <a:t> Female Character</a:t>
            </a:r>
          </a:p>
        </p:txBody>
      </p:sp>
      <p:pic>
        <p:nvPicPr>
          <p:cNvPr id="4" name="Content Placeholder 3" descr="A cartoon of a person wearing a suit&#10;&#10;Description automatically generated">
            <a:extLst>
              <a:ext uri="{FF2B5EF4-FFF2-40B4-BE49-F238E27FC236}">
                <a16:creationId xmlns:a16="http://schemas.microsoft.com/office/drawing/2014/main" id="{64857C88-7C93-DADE-2C99-4A5A72B9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950" y="1899071"/>
            <a:ext cx="2983775" cy="4351338"/>
          </a:xfrm>
        </p:spPr>
      </p:pic>
      <p:pic>
        <p:nvPicPr>
          <p:cNvPr id="6" name="Content Placeholder 3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F0152F56-9D9F-6A5E-2C17-150F5BFA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52" y="3951827"/>
            <a:ext cx="973743" cy="1067567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91AC671-83A9-A877-6C97-6A78D6DE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85" y="2960475"/>
            <a:ext cx="969859" cy="939845"/>
          </a:xfrm>
          <a:prstGeom prst="rect">
            <a:avLst/>
          </a:prstGeom>
        </p:spPr>
      </p:pic>
      <p:pic>
        <p:nvPicPr>
          <p:cNvPr id="11" name="Picture 10" descr="A low poly sculpture of a long leg&#10;&#10;Description automatically generated">
            <a:extLst>
              <a:ext uri="{FF2B5EF4-FFF2-40B4-BE49-F238E27FC236}">
                <a16:creationId xmlns:a16="http://schemas.microsoft.com/office/drawing/2014/main" id="{85044CB6-8AE2-10F3-BCB0-F35239284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86" y="5089300"/>
            <a:ext cx="969593" cy="1074039"/>
          </a:xfrm>
          <a:prstGeom prst="rect">
            <a:avLst/>
          </a:prstGeom>
        </p:spPr>
      </p:pic>
      <p:pic>
        <p:nvPicPr>
          <p:cNvPr id="13" name="Picture 12" descr="A white sphere on a grey box&#10;&#10;Description automatically generated">
            <a:extLst>
              <a:ext uri="{FF2B5EF4-FFF2-40B4-BE49-F238E27FC236}">
                <a16:creationId xmlns:a16="http://schemas.microsoft.com/office/drawing/2014/main" id="{76475982-747C-FA43-7AE9-8451CA125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292" y="1934379"/>
            <a:ext cx="974913" cy="94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2C76A8-8939-DE4F-2A73-B8C3A92C919E}"/>
                  </a:ext>
                </a:extLst>
              </p14:cNvPr>
              <p14:cNvContentPartPr/>
              <p14:nvPr/>
            </p14:nvContentPartPr>
            <p14:xfrm>
              <a:off x="6694009" y="2350264"/>
              <a:ext cx="1746497" cy="6108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2C76A8-8939-DE4F-2A73-B8C3A92C91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6015" y="2332403"/>
                <a:ext cx="1782125" cy="9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19D9F1-7CF4-B7CF-9EC7-BE2B99473413}"/>
                  </a:ext>
                </a:extLst>
              </p14:cNvPr>
              <p14:cNvContentPartPr/>
              <p14:nvPr/>
            </p14:nvContentPartPr>
            <p14:xfrm>
              <a:off x="6592764" y="3286698"/>
              <a:ext cx="1957912" cy="134272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19D9F1-7CF4-B7CF-9EC7-BE2B994734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74768" y="3268747"/>
                <a:ext cx="1993543" cy="169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C22D33-1347-B35B-D20F-F0099C0D0222}"/>
                  </a:ext>
                </a:extLst>
              </p14:cNvPr>
              <p14:cNvContentPartPr/>
              <p14:nvPr/>
            </p14:nvContentPartPr>
            <p14:xfrm>
              <a:off x="7234997" y="4090745"/>
              <a:ext cx="1462570" cy="40780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C22D33-1347-B35B-D20F-F0099C0D02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17003" y="4072764"/>
                <a:ext cx="1498199" cy="44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3DB0FB-7261-6B7E-5EE4-63EDF3A04796}"/>
                  </a:ext>
                </a:extLst>
              </p14:cNvPr>
              <p14:cNvContentPartPr/>
              <p14:nvPr/>
            </p14:nvContentPartPr>
            <p14:xfrm>
              <a:off x="6895852" y="5373895"/>
              <a:ext cx="1608920" cy="2263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3DB0FB-7261-6B7E-5EE4-63EDF3A047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7855" y="5355931"/>
                <a:ext cx="1644554" cy="26191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11D9461-3658-A3A1-F9AB-C37186C11225}"/>
              </a:ext>
            </a:extLst>
          </p:cNvPr>
          <p:cNvSpPr txBox="1"/>
          <p:nvPr/>
        </p:nvSpPr>
        <p:spPr>
          <a:xfrm>
            <a:off x="9462996" y="1896209"/>
            <a:ext cx="206466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latin typeface="Times New Roman"/>
                <a:cs typeface="Calibri"/>
              </a:rPr>
              <a:t>Saved time to use the same assets for both.</a:t>
            </a:r>
          </a:p>
          <a:p>
            <a:pPr algn="r"/>
            <a:endParaRPr lang="en-US" sz="2000" dirty="0">
              <a:latin typeface="Times New Roman"/>
              <a:cs typeface="Calibri"/>
            </a:endParaRPr>
          </a:p>
          <a:p>
            <a:pPr algn="r"/>
            <a:r>
              <a:rPr lang="en-US" sz="2000" dirty="0">
                <a:latin typeface="Times New Roman"/>
                <a:cs typeface="Calibri"/>
              </a:rPr>
              <a:t>For a game like P2, character model details do not matter as much especially with an isometric view.</a:t>
            </a:r>
          </a:p>
          <a:p>
            <a:pPr algn="r"/>
            <a:endParaRPr lang="en-US" sz="2000" dirty="0">
              <a:latin typeface="Times New Roman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16D59E-470E-6844-8674-16C5D7BFD326}"/>
              </a:ext>
            </a:extLst>
          </p:cNvPr>
          <p:cNvSpPr/>
          <p:nvPr/>
        </p:nvSpPr>
        <p:spPr>
          <a:xfrm>
            <a:off x="-4336382" y="-990107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 Structures</a:t>
            </a:r>
            <a:endParaRPr lang="en-US" dirty="0">
              <a:latin typeface="Times New Roman"/>
              <a:cs typeface="Calibri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82097-B49C-5EFF-786A-4463F4AB4045}"/>
              </a:ext>
            </a:extLst>
          </p:cNvPr>
          <p:cNvSpPr/>
          <p:nvPr/>
        </p:nvSpPr>
        <p:spPr>
          <a:xfrm>
            <a:off x="7352410" y="-1076371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model of a house with a blue light&#10;&#10;Description automatically generated">
            <a:extLst>
              <a:ext uri="{FF2B5EF4-FFF2-40B4-BE49-F238E27FC236}">
                <a16:creationId xmlns:a16="http://schemas.microsoft.com/office/drawing/2014/main" id="{D6CAB0E0-23B1-5526-CAD3-CE74A4C86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36" r="-290"/>
          <a:stretch/>
        </p:blipFill>
        <p:spPr>
          <a:xfrm>
            <a:off x="113671" y="4864444"/>
            <a:ext cx="2939852" cy="1835820"/>
          </a:xfrm>
        </p:spPr>
      </p:pic>
      <p:pic>
        <p:nvPicPr>
          <p:cNvPr id="4" name="Picture 3" descr="A black building with blue lights&#10;&#10;Description automatically generated">
            <a:extLst>
              <a:ext uri="{FF2B5EF4-FFF2-40B4-BE49-F238E27FC236}">
                <a16:creationId xmlns:a16="http://schemas.microsoft.com/office/drawing/2014/main" id="{2D06D434-9A8D-54E3-2A8A-401AFDA5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2" y="1824211"/>
            <a:ext cx="2743200" cy="1814106"/>
          </a:xfrm>
          <a:prstGeom prst="rect">
            <a:avLst/>
          </a:prstGeom>
        </p:spPr>
      </p:pic>
      <p:pic>
        <p:nvPicPr>
          <p:cNvPr id="5" name="Picture 4" descr="A building with lights on it&#10;&#10;Description automatically generated">
            <a:extLst>
              <a:ext uri="{FF2B5EF4-FFF2-40B4-BE49-F238E27FC236}">
                <a16:creationId xmlns:a16="http://schemas.microsoft.com/office/drawing/2014/main" id="{40694F21-5EE7-007E-4D1B-1D18670C9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7" r="12079" b="267"/>
          <a:stretch/>
        </p:blipFill>
        <p:spPr>
          <a:xfrm>
            <a:off x="3626385" y="1826826"/>
            <a:ext cx="3456094" cy="34247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128A7D-5D30-458D-2456-15BCF0168E74}"/>
                  </a:ext>
                </a:extLst>
              </p14:cNvPr>
              <p14:cNvContentPartPr/>
              <p14:nvPr/>
            </p14:nvContentPartPr>
            <p14:xfrm>
              <a:off x="1229672" y="3866029"/>
              <a:ext cx="227091" cy="780754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128A7D-5D30-458D-2456-15BCF0168E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706" y="3848039"/>
                <a:ext cx="262664" cy="816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DA9B3F-3858-BD92-F7EE-1B04E8B19414}"/>
                  </a:ext>
                </a:extLst>
              </p14:cNvPr>
              <p14:cNvContentPartPr/>
              <p14:nvPr/>
            </p14:nvContentPartPr>
            <p14:xfrm>
              <a:off x="1389529" y="4466574"/>
              <a:ext cx="240788" cy="18386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DA9B3F-3858-BD92-F7EE-1B04E8B19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1560" y="4448618"/>
                <a:ext cx="276367" cy="219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B72385-38AE-2B5C-3647-681130ADA939}"/>
                  </a:ext>
                </a:extLst>
              </p14:cNvPr>
              <p14:cNvContentPartPr/>
              <p14:nvPr/>
            </p14:nvContentPartPr>
            <p14:xfrm>
              <a:off x="3384176" y="5884334"/>
              <a:ext cx="1950301" cy="59313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B72385-38AE-2B5C-3647-681130ADA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6181" y="5866339"/>
                <a:ext cx="1985931" cy="62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C826D80-9A09-DF2C-18FC-2C1576B655F7}"/>
                  </a:ext>
                </a:extLst>
              </p14:cNvPr>
              <p14:cNvContentPartPr/>
              <p14:nvPr/>
            </p14:nvContentPartPr>
            <p14:xfrm>
              <a:off x="5037440" y="5871882"/>
              <a:ext cx="296559" cy="21565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C826D80-9A09-DF2C-18FC-2C1576B655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9467" y="5853911"/>
                <a:ext cx="332146" cy="25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1EC6E9-EB4A-D7CE-F31E-C6576537A189}"/>
                  </a:ext>
                </a:extLst>
              </p14:cNvPr>
              <p14:cNvContentPartPr/>
              <p14:nvPr/>
            </p14:nvContentPartPr>
            <p14:xfrm>
              <a:off x="5333999" y="5871882"/>
              <a:ext cx="247041" cy="22233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1EC6E9-EB4A-D7CE-F31E-C6576537A1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6019" y="5853923"/>
                <a:ext cx="282641" cy="257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28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618" y="251394"/>
            <a:ext cx="6887571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 – Environment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48F04-126F-A5BD-4251-605CE8F1B3D2}"/>
              </a:ext>
            </a:extLst>
          </p:cNvPr>
          <p:cNvSpPr/>
          <p:nvPr/>
        </p:nvSpPr>
        <p:spPr>
          <a:xfrm>
            <a:off x="-3338336" y="-1053625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white square with a red line and a red line on it&#10;&#10;Description automatically generated">
            <a:extLst>
              <a:ext uri="{FF2B5EF4-FFF2-40B4-BE49-F238E27FC236}">
                <a16:creationId xmlns:a16="http://schemas.microsoft.com/office/drawing/2014/main" id="{4BAE0AAA-93BC-8121-E5D1-7D9DAE57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002" y="1735978"/>
            <a:ext cx="4636172" cy="2267044"/>
          </a:xfrm>
        </p:spPr>
      </p:pic>
      <p:pic>
        <p:nvPicPr>
          <p:cNvPr id="16" name="Picture 15" descr="A close-up of a grey surface&#10;&#10;Description automatically generated">
            <a:extLst>
              <a:ext uri="{FF2B5EF4-FFF2-40B4-BE49-F238E27FC236}">
                <a16:creationId xmlns:a16="http://schemas.microsoft.com/office/drawing/2014/main" id="{0A3A6B45-C941-09AB-B8EC-FEFE749A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871" y="1932419"/>
            <a:ext cx="1857937" cy="1861370"/>
          </a:xfrm>
          <a:prstGeom prst="rect">
            <a:avLst/>
          </a:prstGeom>
        </p:spPr>
      </p:pic>
      <p:pic>
        <p:nvPicPr>
          <p:cNvPr id="17" name="Picture 16" descr="A brown rectangle on grid&#10;&#10;Description automatically generated">
            <a:extLst>
              <a:ext uri="{FF2B5EF4-FFF2-40B4-BE49-F238E27FC236}">
                <a16:creationId xmlns:a16="http://schemas.microsoft.com/office/drawing/2014/main" id="{92EC669E-CD8E-ECC2-5411-DC838803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53" y="4177395"/>
            <a:ext cx="4805082" cy="2346829"/>
          </a:xfrm>
          <a:prstGeom prst="rect">
            <a:avLst/>
          </a:prstGeom>
        </p:spPr>
      </p:pic>
      <p:pic>
        <p:nvPicPr>
          <p:cNvPr id="18" name="Picture 17" descr="A brown surface with black spots&#10;&#10;Description automatically generated">
            <a:extLst>
              <a:ext uri="{FF2B5EF4-FFF2-40B4-BE49-F238E27FC236}">
                <a16:creationId xmlns:a16="http://schemas.microsoft.com/office/drawing/2014/main" id="{5C296DF1-B62B-946E-30AB-5CA4E99D2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106" y="4439912"/>
            <a:ext cx="1790700" cy="18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061F-813D-000B-2516-1587DD67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44" y="184312"/>
            <a:ext cx="7638198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Animation</a:t>
            </a:r>
            <a:r>
              <a:rPr lang="en-US" dirty="0">
                <a:latin typeface="Times New Roman"/>
                <a:cs typeface="Times New Roman"/>
              </a:rPr>
              <a:t> –</a:t>
            </a:r>
            <a:r>
              <a:rPr lang="en-US" dirty="0">
                <a:latin typeface="Times New Roman"/>
                <a:cs typeface="Calibri Light"/>
              </a:rPr>
              <a:t> Character Rigging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" name="Content Placeholder 6" descr="A cartoon of a person&#10;&#10;Description automatically generated">
            <a:extLst>
              <a:ext uri="{FF2B5EF4-FFF2-40B4-BE49-F238E27FC236}">
                <a16:creationId xmlns:a16="http://schemas.microsoft.com/office/drawing/2014/main" id="{A5011739-11FA-1A89-78E1-D52FEF361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623" y="1825626"/>
            <a:ext cx="3494924" cy="4351338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CF699FA-C563-270F-5954-5B2883FF755F}"/>
              </a:ext>
            </a:extLst>
          </p:cNvPr>
          <p:cNvSpPr/>
          <p:nvPr/>
        </p:nvSpPr>
        <p:spPr>
          <a:xfrm>
            <a:off x="8267273" y="-1245426"/>
            <a:ext cx="8681991" cy="8822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61B66-330E-287C-C623-7C406FE876AD}"/>
              </a:ext>
            </a:extLst>
          </p:cNvPr>
          <p:cNvSpPr txBox="1"/>
          <p:nvPr/>
        </p:nvSpPr>
        <p:spPr>
          <a:xfrm>
            <a:off x="2388594" y="1745376"/>
            <a:ext cx="181377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Connected a series of bones on one side, then symmetrised onto the other. Works best when initial set of bones have correct names (</a:t>
            </a:r>
            <a:r>
              <a:rPr lang="en-US" dirty="0" err="1">
                <a:latin typeface="Times New Roman"/>
                <a:cs typeface="Times New Roman"/>
              </a:rPr>
              <a:t>upperarmRight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forearmRight</a:t>
            </a:r>
            <a:r>
              <a:rPr lang="en-US" dirty="0">
                <a:latin typeface="Times New Roman"/>
                <a:cs typeface="Times New Roman"/>
              </a:rPr>
              <a:t>).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Removed unused or unneeded bones to make the rig simpler.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A3A0789-BCE2-F38A-6A43-11ABA79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" y="1783798"/>
            <a:ext cx="22333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061F-813D-000B-2516-1587DD67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887" y="421991"/>
            <a:ext cx="5318078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Animation</a:t>
            </a:r>
            <a:r>
              <a:rPr lang="en-US" dirty="0">
                <a:latin typeface="Times New Roman"/>
                <a:cs typeface="Times New Roman"/>
              </a:rPr>
              <a:t> –</a:t>
            </a:r>
            <a:r>
              <a:rPr lang="en-US" dirty="0">
                <a:latin typeface="Times New Roman"/>
                <a:cs typeface="Calibri Light"/>
              </a:rPr>
              <a:t> Sequence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Content Placeholder 5" descr="A cartoon of a person&#10;&#10;Description automatically generated">
            <a:extLst>
              <a:ext uri="{FF2B5EF4-FFF2-40B4-BE49-F238E27FC236}">
                <a16:creationId xmlns:a16="http://schemas.microsoft.com/office/drawing/2014/main" id="{F2EE1AC0-DF1B-A831-C1F9-A74FDD4E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0197" t="-481" r="31527" b="962"/>
          <a:stretch/>
        </p:blipFill>
        <p:spPr>
          <a:xfrm>
            <a:off x="7961465" y="4126293"/>
            <a:ext cx="1020820" cy="2161261"/>
          </a:xfrm>
        </p:spPr>
      </p:pic>
      <p:pic>
        <p:nvPicPr>
          <p:cNvPr id="9" name="malearmcheck">
            <a:hlinkClick r:id="" action="ppaction://media"/>
            <a:extLst>
              <a:ext uri="{FF2B5EF4-FFF2-40B4-BE49-F238E27FC236}">
                <a16:creationId xmlns:a16="http://schemas.microsoft.com/office/drawing/2014/main" id="{3AE7AA4A-8742-F1B4-1BE4-EAC76FEEC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1179" y="1484101"/>
            <a:ext cx="3597105" cy="2033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760D8-FA15-F9A2-FF3B-E8142332AD05}"/>
              </a:ext>
            </a:extLst>
          </p:cNvPr>
          <p:cNvSpPr txBox="1"/>
          <p:nvPr/>
        </p:nvSpPr>
        <p:spPr>
          <a:xfrm>
            <a:off x="5553050" y="3640493"/>
            <a:ext cx="3502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Calibri"/>
              </a:rPr>
              <a:t>(CLICK TO PLAY)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5A6F48-0459-CE57-76A5-A7251F5B29A4}"/>
              </a:ext>
            </a:extLst>
          </p:cNvPr>
          <p:cNvSpPr/>
          <p:nvPr/>
        </p:nvSpPr>
        <p:spPr>
          <a:xfrm>
            <a:off x="-3474813" y="-1144610"/>
            <a:ext cx="8681991" cy="8822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0001-0072">
            <a:hlinkClick r:id="" action="ppaction://media"/>
            <a:extLst>
              <a:ext uri="{FF2B5EF4-FFF2-40B4-BE49-F238E27FC236}">
                <a16:creationId xmlns:a16="http://schemas.microsoft.com/office/drawing/2014/main" id="{810C9339-BD18-1C4B-1A4C-C68397F712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8232692" y="2525383"/>
            <a:ext cx="4824000" cy="2730675"/>
          </a:xfrm>
          <a:prstGeom prst="rect">
            <a:avLst/>
          </a:prstGeom>
        </p:spPr>
      </p:pic>
      <p:pic>
        <p:nvPicPr>
          <p:cNvPr id="10" name="Picture 9" descr="A cartoon of a person&#10;&#10;Description automatically generated">
            <a:extLst>
              <a:ext uri="{FF2B5EF4-FFF2-40B4-BE49-F238E27FC236}">
                <a16:creationId xmlns:a16="http://schemas.microsoft.com/office/drawing/2014/main" id="{81167244-03A5-361F-6850-DCAF8C02CE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189" t="478" r="27650" b="478"/>
          <a:stretch/>
        </p:blipFill>
        <p:spPr>
          <a:xfrm>
            <a:off x="5531285" y="4126293"/>
            <a:ext cx="1019187" cy="21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Populous II – Remade for the Future!</vt:lpstr>
      <vt:lpstr>3D Modelling –Blender v. 3DsMax</vt:lpstr>
      <vt:lpstr>3D Modelling – Male Character</vt:lpstr>
      <vt:lpstr>3D Modelling – Female Character</vt:lpstr>
      <vt:lpstr>3D Modelling – Structures</vt:lpstr>
      <vt:lpstr>3D Modelling – Environment</vt:lpstr>
      <vt:lpstr>Animation – Character Rigging</vt:lpstr>
      <vt:lpstr>Animation – Sequence</vt:lpstr>
      <vt:lpstr>Textures – Male Character</vt:lpstr>
      <vt:lpstr>Textures – Female Character</vt:lpstr>
      <vt:lpstr>Poly Count Total</vt:lpstr>
      <vt:lpstr>Level Design – #1 Moon </vt:lpstr>
      <vt:lpstr>Level Design – #2 Mars</vt:lpstr>
      <vt:lpstr>Audio – Creation</vt:lpstr>
      <vt:lpstr>Thank you reveles stellas ante evanescet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1037</cp:revision>
  <dcterms:created xsi:type="dcterms:W3CDTF">2023-11-28T20:33:14Z</dcterms:created>
  <dcterms:modified xsi:type="dcterms:W3CDTF">2023-12-08T12:12:02Z</dcterms:modified>
</cp:coreProperties>
</file>